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6" r:id="rId9"/>
    <p:sldId id="267" r:id="rId10"/>
    <p:sldId id="263" r:id="rId11"/>
    <p:sldId id="268" r:id="rId12"/>
    <p:sldId id="269" r:id="rId13"/>
    <p:sldId id="264" r:id="rId14"/>
    <p:sldId id="270" r:id="rId15"/>
    <p:sldId id="271" r:id="rId16"/>
    <p:sldId id="265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1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7169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39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3955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704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048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476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548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919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32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985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B60C8-6711-4337-B156-64C0588FFD42}" type="datetimeFigureOut">
              <a:rPr lang="en-CA" smtClean="0"/>
              <a:t>2016-09-06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8AEFE-1D82-4102-AB36-F9E2045A8B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836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sites/common_assets/science/virtual_labs/LS12/LS12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I'm </a:t>
            </a:r>
            <a:r>
              <a:rPr lang="en-CA" dirty="0" err="1" smtClean="0"/>
              <a:t>gonna</a:t>
            </a:r>
            <a:r>
              <a:rPr lang="en-CA" dirty="0" smtClean="0"/>
              <a:t> sap the life out of you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7504" y="1690688"/>
            <a:ext cx="3784533" cy="393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8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4.2 Energy Flow</a:t>
            </a:r>
            <a:endParaRPr lang="en-CA" dirty="0"/>
          </a:p>
        </p:txBody>
      </p:sp>
      <p:pic>
        <p:nvPicPr>
          <p:cNvPr id="1026" name="Picture 2" descr="Image result for photosynthesis equ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6" y="3985479"/>
            <a:ext cx="7967472" cy="218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 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5538" t="5484" r="16075" b="7635"/>
          <a:stretch/>
        </p:blipFill>
        <p:spPr>
          <a:xfrm>
            <a:off x="6594224" y="818148"/>
            <a:ext cx="4432174" cy="316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Roll of </a:t>
            </a:r>
            <a:r>
              <a:rPr lang="en-CA" dirty="0" smtClean="0"/>
              <a:t>photosynthesis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Remember consumers cannot eat sunshine</a:t>
            </a:r>
          </a:p>
          <a:p>
            <a:pPr marL="0" indent="0">
              <a:buNone/>
            </a:pPr>
            <a:r>
              <a:rPr lang="en-CA" dirty="0" smtClean="0"/>
              <a:t>1. Take simple inorganic C02 and convert it into energy dense sugar C6H1206</a:t>
            </a:r>
          </a:p>
          <a:p>
            <a:pPr marL="0" indent="0">
              <a:buNone/>
            </a:pPr>
            <a:r>
              <a:rPr lang="en-CA" dirty="0" smtClean="0"/>
              <a:t>2. The addition of minerals in the process allows the producer to synthesize: carbohydrates, proteins and lipids that are rich in energy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3. This chemical energy is measure in calories or kilocalories</a:t>
            </a:r>
          </a:p>
          <a:p>
            <a:pPr marL="0" indent="0">
              <a:buNone/>
            </a:pPr>
            <a:r>
              <a:rPr lang="en-CA" dirty="0" smtClean="0"/>
              <a:t>Consumers access this energy in the process of  </a:t>
            </a:r>
            <a:r>
              <a:rPr lang="en-CA" sz="3200" dirty="0" smtClean="0"/>
              <a:t>_ _ _ _ _ _ _ _ _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08818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Roll of </a:t>
            </a:r>
            <a:r>
              <a:rPr lang="en-CA" dirty="0" smtClean="0"/>
              <a:t>photosynthesis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Remember consumers cannot eat sunshine</a:t>
            </a:r>
          </a:p>
          <a:p>
            <a:pPr marL="0" indent="0">
              <a:buNone/>
            </a:pPr>
            <a:r>
              <a:rPr lang="en-CA" dirty="0" smtClean="0"/>
              <a:t>1. Take simple inorganic C02 and convert it into energy dense sugar C6H1206</a:t>
            </a:r>
          </a:p>
          <a:p>
            <a:pPr marL="0" indent="0">
              <a:buNone/>
            </a:pPr>
            <a:r>
              <a:rPr lang="en-CA" dirty="0" smtClean="0"/>
              <a:t>2. The addition of minerals in the process allows the producer to synthesize: carbohydrates, proteins and lipids that are rich in energy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This chemical energy is measure in calories or kilocalories</a:t>
            </a:r>
          </a:p>
          <a:p>
            <a:pPr marL="0" indent="0">
              <a:buNone/>
            </a:pPr>
            <a:r>
              <a:rPr lang="en-CA" dirty="0" smtClean="0"/>
              <a:t>Consumers access this energy in the process of  </a:t>
            </a:r>
            <a:r>
              <a:rPr lang="en-CA" sz="3200" dirty="0" smtClean="0"/>
              <a:t>DIGESTION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35396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 descr="http://www.squizzes.com/wp-content/uploads/2015/03/an-introduction-to-photosynthesis/Photosynthesi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091" y="884890"/>
            <a:ext cx="6079818" cy="548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2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Food Chain: sequence showing feeding and energy relationships between species </a:t>
            </a:r>
            <a:endParaRPr lang="en-CA" dirty="0"/>
          </a:p>
        </p:txBody>
      </p:sp>
      <p:pic>
        <p:nvPicPr>
          <p:cNvPr id="5122" name="Picture 2" descr="http://4.bp.blogspot.com/-y_gc1LQluFk/Uyf9hKfXFeI/AAAAAAAAC6g/hzb2a419L3k/s1600/food+cha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08" y="1799924"/>
            <a:ext cx="8322279" cy="323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11377" y="2791326"/>
            <a:ext cx="248253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Tropic level</a:t>
            </a:r>
          </a:p>
          <a:p>
            <a:endParaRPr lang="en-CA" dirty="0"/>
          </a:p>
          <a:p>
            <a:r>
              <a:rPr lang="en-CA" dirty="0" smtClean="0"/>
              <a:t>1,2,3</a:t>
            </a:r>
          </a:p>
          <a:p>
            <a:endParaRPr lang="en-CA" dirty="0"/>
          </a:p>
          <a:p>
            <a:r>
              <a:rPr lang="en-CA" dirty="0" smtClean="0"/>
              <a:t>First order heterotroph?</a:t>
            </a:r>
            <a:endParaRPr lang="en-CA" dirty="0"/>
          </a:p>
          <a:p>
            <a:endParaRPr lang="en-CA" dirty="0" smtClean="0"/>
          </a:p>
          <a:p>
            <a:r>
              <a:rPr lang="en-CA" dirty="0" smtClean="0"/>
              <a:t>How is the energy used?</a:t>
            </a:r>
          </a:p>
          <a:p>
            <a:r>
              <a:rPr lang="en-CA" dirty="0" smtClean="0"/>
              <a:t>i.e. is corn a nutrient?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58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Cell respiration and Heat: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 What is cell respiration?</a:t>
            </a:r>
          </a:p>
          <a:p>
            <a:pPr lvl="1"/>
            <a:r>
              <a:rPr lang="en-CA" b="1" dirty="0"/>
              <a:t>Cellular respiration</a:t>
            </a:r>
            <a:r>
              <a:rPr lang="en-CA" dirty="0"/>
              <a:t> is a </a:t>
            </a:r>
            <a:r>
              <a:rPr lang="en-CA" dirty="0" smtClean="0"/>
              <a:t>series of reactions </a:t>
            </a:r>
            <a:r>
              <a:rPr lang="en-CA" dirty="0"/>
              <a:t>and processes that take place in the </a:t>
            </a:r>
            <a:r>
              <a:rPr lang="en-CA" b="1" dirty="0"/>
              <a:t>cells</a:t>
            </a:r>
            <a:r>
              <a:rPr lang="en-CA" dirty="0"/>
              <a:t> </a:t>
            </a:r>
            <a:r>
              <a:rPr lang="en-CA" dirty="0" smtClean="0"/>
              <a:t>convert stored chemical </a:t>
            </a:r>
            <a:r>
              <a:rPr lang="en-CA" dirty="0"/>
              <a:t>energy from nutrients </a:t>
            </a:r>
            <a:r>
              <a:rPr lang="en-CA" dirty="0" smtClean="0"/>
              <a:t>into useable energy (ATP)                                                                                                </a:t>
            </a:r>
          </a:p>
          <a:p>
            <a:pPr lvl="1"/>
            <a:r>
              <a:rPr lang="en-CA" dirty="0"/>
              <a:t> </a:t>
            </a:r>
            <a:r>
              <a:rPr lang="en-CA" dirty="0" smtClean="0"/>
              <a:t>                                                                                                    HEAT</a:t>
            </a:r>
            <a:endParaRPr lang="en-CA" dirty="0"/>
          </a:p>
        </p:txBody>
      </p:sp>
      <p:pic>
        <p:nvPicPr>
          <p:cNvPr id="5" name="Picture 2" descr="http://4.bp.blogspot.com/-y_gc1LQluFk/Uyf9hKfXFeI/AAAAAAAAC6g/hzb2a419L3k/s1600/food+cha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11" y="4096657"/>
            <a:ext cx="4316145" cy="16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age.slidesharecdn.com/cellular-respiration-23666/95/cellular-respiration-8-728.jpg?cb=11714482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t="48079" r="4765" b="18052"/>
          <a:stretch/>
        </p:blipFill>
        <p:spPr bwMode="auto">
          <a:xfrm>
            <a:off x="5688530" y="4415539"/>
            <a:ext cx="6144944" cy="176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 rot="18894393">
            <a:off x="7623207" y="39761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731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Bye </a:t>
            </a:r>
            <a:r>
              <a:rPr lang="en-CA" dirty="0" err="1" smtClean="0"/>
              <a:t>bye</a:t>
            </a:r>
            <a:r>
              <a:rPr lang="en-CA" dirty="0" smtClean="0"/>
              <a:t> HEAT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we know: Energy cannot be created it can only………..</a:t>
            </a:r>
          </a:p>
          <a:p>
            <a:endParaRPr lang="en-CA" dirty="0" smtClean="0"/>
          </a:p>
          <a:p>
            <a:r>
              <a:rPr lang="en-CA" dirty="0" smtClean="0"/>
              <a:t>So….Energy from the sunlight </a:t>
            </a:r>
            <a:r>
              <a:rPr lang="en-CA" dirty="0" smtClean="0">
                <a:sym typeface="Wingdings" panose="05000000000000000000" pitchFamily="2" charset="2"/>
              </a:rPr>
              <a:t> chemical energy by autotrophs  consumed by the heterotrophs  broken down to useable energy by cellular respiration</a:t>
            </a:r>
          </a:p>
          <a:p>
            <a:pPr lvl="1"/>
            <a:endParaRPr lang="en-CA" dirty="0">
              <a:sym typeface="Wingdings" panose="05000000000000000000" pitchFamily="2" charset="2"/>
            </a:endParaRPr>
          </a:p>
          <a:p>
            <a:pPr lvl="2"/>
            <a:r>
              <a:rPr lang="en-CA" dirty="0" smtClean="0">
                <a:sym typeface="Wingdings" panose="05000000000000000000" pitchFamily="2" charset="2"/>
              </a:rPr>
              <a:t>But at each stag from producer back to decomposers heat is being lost in the process</a:t>
            </a:r>
          </a:p>
          <a:p>
            <a:pPr lvl="2"/>
            <a:r>
              <a:rPr lang="en-CA" dirty="0" smtClean="0">
                <a:sym typeface="Wingdings" panose="05000000000000000000" pitchFamily="2" charset="2"/>
              </a:rPr>
              <a:t>Lost as a usable energy to organisms, back to the environment</a:t>
            </a:r>
          </a:p>
          <a:p>
            <a:pPr lvl="2"/>
            <a:r>
              <a:rPr lang="en-CA" dirty="0" smtClean="0">
                <a:sym typeface="Wingdings" panose="05000000000000000000" pitchFamily="2" charset="2"/>
              </a:rPr>
              <a:t>Lost but not gone</a:t>
            </a:r>
          </a:p>
          <a:p>
            <a:pPr lvl="2"/>
            <a:r>
              <a:rPr lang="en-CA" dirty="0" smtClean="0">
                <a:sym typeface="Wingdings" panose="05000000000000000000" pitchFamily="2" charset="2"/>
              </a:rPr>
              <a:t>Nutrients are cycled in the ecosystem but heat is not</a:t>
            </a:r>
          </a:p>
          <a:p>
            <a:pPr lvl="2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678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Heat energy isn’t passed to the next trophic level but chemical energy is, how much???</a:t>
            </a:r>
            <a:endParaRPr lang="en-CA" dirty="0"/>
          </a:p>
        </p:txBody>
      </p:sp>
      <p:pic>
        <p:nvPicPr>
          <p:cNvPr id="4" name="Picture 2" descr="http://4.bp.blogspot.com/-y_gc1LQluFk/Uyf9hKfXFeI/AAAAAAAAC6g/hzb2a419L3k/s1600/food+cha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24" y="2799578"/>
            <a:ext cx="6279254" cy="244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3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Heat energy isn’t passed to the next trophic level but chemical energy is, how much?</a:t>
            </a:r>
            <a:endParaRPr lang="en-CA" dirty="0"/>
          </a:p>
        </p:txBody>
      </p:sp>
      <p:pic>
        <p:nvPicPr>
          <p:cNvPr id="4" name="Picture 2" descr="http://4.bp.blogspot.com/-y_gc1LQluFk/Uyf9hKfXFeI/AAAAAAAAC6g/hzb2a419L3k/s1600/food+cha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24" y="2799578"/>
            <a:ext cx="6364456" cy="247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75596" y="2425566"/>
            <a:ext cx="374493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Only 10 – 20% is passed </a:t>
            </a:r>
          </a:p>
          <a:p>
            <a:r>
              <a:rPr lang="en-CA" sz="2800" dirty="0" smtClean="0"/>
              <a:t>to the next Tropic level</a:t>
            </a:r>
          </a:p>
          <a:p>
            <a:endParaRPr lang="en-CA" sz="2800" dirty="0"/>
          </a:p>
          <a:p>
            <a:r>
              <a:rPr lang="en-CA" sz="2800" dirty="0" smtClean="0"/>
              <a:t>What are the 4 main </a:t>
            </a:r>
          </a:p>
          <a:p>
            <a:r>
              <a:rPr lang="en-CA" sz="2800" dirty="0" smtClean="0"/>
              <a:t>reasons for the </a:t>
            </a:r>
          </a:p>
          <a:p>
            <a:r>
              <a:rPr lang="en-CA" sz="2800" dirty="0" smtClean="0"/>
              <a:t>low amount of transfer?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950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Heat energy isn’t passed to the next trophic level but chemical energy is, how much???</a:t>
            </a:r>
            <a:endParaRPr lang="en-CA" dirty="0"/>
          </a:p>
        </p:txBody>
      </p:sp>
      <p:pic>
        <p:nvPicPr>
          <p:cNvPr id="4" name="Picture 2" descr="http://4.bp.blogspot.com/-y_gc1LQluFk/Uyf9hKfXFeI/AAAAAAAAC6g/hzb2a419L3k/s1600/food+cha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24" y="2799578"/>
            <a:ext cx="6279254" cy="244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71335" y="2204185"/>
            <a:ext cx="402417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CA" dirty="0" smtClean="0"/>
              <a:t>Not all of the organism is swallowed, </a:t>
            </a:r>
          </a:p>
          <a:p>
            <a:r>
              <a:rPr lang="en-CA" dirty="0" smtClean="0"/>
              <a:t>Parts are rejected</a:t>
            </a:r>
          </a:p>
          <a:p>
            <a:endParaRPr lang="en-CA" dirty="0"/>
          </a:p>
          <a:p>
            <a:r>
              <a:rPr lang="en-CA" dirty="0" smtClean="0"/>
              <a:t>2. Not all swallowed can be processed</a:t>
            </a:r>
          </a:p>
          <a:p>
            <a:r>
              <a:rPr lang="en-CA" dirty="0" smtClean="0"/>
              <a:t>By the organism</a:t>
            </a:r>
          </a:p>
          <a:p>
            <a:endParaRPr lang="en-CA" dirty="0"/>
          </a:p>
          <a:p>
            <a:r>
              <a:rPr lang="en-CA" dirty="0" smtClean="0"/>
              <a:t>3. Some organisms will die before being</a:t>
            </a:r>
          </a:p>
          <a:p>
            <a:r>
              <a:rPr lang="en-CA" dirty="0" smtClean="0"/>
              <a:t>Eaten by the next trophic level</a:t>
            </a:r>
          </a:p>
          <a:p>
            <a:endParaRPr lang="en-CA" dirty="0"/>
          </a:p>
          <a:p>
            <a:r>
              <a:rPr lang="en-CA" dirty="0" smtClean="0"/>
              <a:t>4. Loss to cellular respiration, energy for </a:t>
            </a:r>
          </a:p>
          <a:p>
            <a:r>
              <a:rPr lang="en-CA" dirty="0" smtClean="0"/>
              <a:t>Life processes (7 MR H GREN)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786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Group of organisms that can potentially interbreed and produce fertile offspring</a:t>
            </a:r>
          </a:p>
          <a:p>
            <a:pPr lvl="1"/>
            <a:r>
              <a:rPr lang="en-US" altLang="en-US" dirty="0" smtClean="0"/>
              <a:t>Similar physiological and morphological characteristics</a:t>
            </a:r>
          </a:p>
          <a:p>
            <a:pPr lvl="1"/>
            <a:r>
              <a:rPr lang="en-US" altLang="en-US" dirty="0" smtClean="0"/>
              <a:t>Can produce fertile offspring (hybrids are not fertile!)</a:t>
            </a:r>
          </a:p>
          <a:p>
            <a:pPr lvl="1"/>
            <a:r>
              <a:rPr lang="en-US" altLang="en-US" dirty="0" smtClean="0"/>
              <a:t>Genetically distinct from other offspring</a:t>
            </a:r>
          </a:p>
          <a:p>
            <a:pPr lvl="1"/>
            <a:r>
              <a:rPr lang="en-US" altLang="en-US" dirty="0" smtClean="0"/>
              <a:t>Have a common phylogeny (family tree)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1026" name="Picture 2" descr="http://www.clipartkid.com/images/359/little-dog-on-big-dog-RHBhQp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805" y="3032275"/>
            <a:ext cx="2447925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1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Energy flow, loss and pyramid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884" t="23742" r="17940" b="18745"/>
          <a:stretch/>
        </p:blipFill>
        <p:spPr>
          <a:xfrm>
            <a:off x="6698958" y="1319285"/>
            <a:ext cx="4821841" cy="36129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3992" t="33336" r="18545" b="44677"/>
          <a:stretch/>
        </p:blipFill>
        <p:spPr>
          <a:xfrm>
            <a:off x="123550" y="4133088"/>
            <a:ext cx="7932314" cy="206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are some shorter than others?</a:t>
            </a:r>
            <a:endParaRPr lang="en-CA" dirty="0"/>
          </a:p>
        </p:txBody>
      </p:sp>
      <p:pic>
        <p:nvPicPr>
          <p:cNvPr id="7170" name="Picture 2" descr="http://image.slidesharecdn.com/foodchain-151109052016-lva1-app6891/95/food-chain-7-638.jpg?cb=144704644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96160"/>
            <a:ext cx="7937346" cy="446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136" y="346837"/>
            <a:ext cx="10515600" cy="1325563"/>
          </a:xfrm>
        </p:spPr>
        <p:txBody>
          <a:bodyPr/>
          <a:lstStyle/>
          <a:p>
            <a:r>
              <a:rPr lang="en-CA" dirty="0" smtClean="0"/>
              <a:t>Why are some shorter than others? </a:t>
            </a:r>
            <a:endParaRPr lang="en-CA" dirty="0"/>
          </a:p>
        </p:txBody>
      </p:sp>
      <p:pic>
        <p:nvPicPr>
          <p:cNvPr id="7170" name="Picture 2" descr="http://image.slidesharecdn.com/foodchain-151109052016-lva1-app6891/95/food-chain-7-638.jpg?cb=144704644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44" y="2208808"/>
            <a:ext cx="5922304" cy="333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03048" y="2208808"/>
            <a:ext cx="44959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Number of levels is limited by how much</a:t>
            </a:r>
          </a:p>
          <a:p>
            <a:r>
              <a:rPr lang="en-CA" dirty="0" smtClean="0"/>
              <a:t>Energy enters the system. </a:t>
            </a:r>
          </a:p>
          <a:p>
            <a:endParaRPr lang="en-CA" dirty="0"/>
          </a:p>
          <a:p>
            <a:r>
              <a:rPr lang="en-CA" dirty="0" smtClean="0"/>
              <a:t>Different parts of the world will have different</a:t>
            </a:r>
          </a:p>
          <a:p>
            <a:r>
              <a:rPr lang="en-CA" dirty="0" smtClean="0"/>
              <a:t>amounts of initial energy inputs </a:t>
            </a:r>
          </a:p>
          <a:p>
            <a:endParaRPr lang="en-CA" dirty="0"/>
          </a:p>
          <a:p>
            <a:r>
              <a:rPr lang="en-CA" dirty="0" smtClean="0"/>
              <a:t>i.e. sunlight intensity and duration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44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www.glencoe.com/sites/common_assets/science/virtual_labs/LS12/LS12.html</a:t>
            </a: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sz="4400" dirty="0" smtClean="0"/>
              <a:t>Glencoe photosynthesis virtual lab</a:t>
            </a:r>
            <a:endParaRPr lang="en-CA" sz="4400" dirty="0"/>
          </a:p>
        </p:txBody>
      </p:sp>
    </p:spTree>
    <p:extLst>
      <p:ext uri="{BB962C8B-B14F-4D97-AF65-F5344CB8AC3E}">
        <p14:creationId xmlns:p14="http://schemas.microsoft.com/office/powerpoint/2010/main" val="19637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Populations can become reproductively isolated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How?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2421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Populations can become reproductively isolated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How?</a:t>
            </a:r>
          </a:p>
          <a:p>
            <a:endParaRPr lang="en-CA" dirty="0"/>
          </a:p>
          <a:p>
            <a:r>
              <a:rPr lang="en-CA" dirty="0" smtClean="0"/>
              <a:t>Islands, mountain ranges etc. or behavioral changes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Could in time result in speciation, the forming of a new species</a:t>
            </a:r>
          </a:p>
        </p:txBody>
      </p:sp>
    </p:spTree>
    <p:extLst>
      <p:ext uri="{BB962C8B-B14F-4D97-AF65-F5344CB8AC3E}">
        <p14:creationId xmlns:p14="http://schemas.microsoft.com/office/powerpoint/2010/main" val="30546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Nutrient cycling: carbon, nitrogen </a:t>
            </a:r>
            <a:r>
              <a:rPr lang="en-CA" dirty="0" err="1" smtClean="0"/>
              <a:t>etc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Role of decomposers in the </a:t>
            </a:r>
            <a:r>
              <a:rPr lang="en-CA" sz="3200" b="1" dirty="0" smtClean="0"/>
              <a:t>sustainability</a:t>
            </a:r>
            <a:r>
              <a:rPr lang="en-CA" dirty="0" smtClean="0"/>
              <a:t> of ecosystems</a:t>
            </a:r>
          </a:p>
          <a:p>
            <a:r>
              <a:rPr lang="en-CA" dirty="0" smtClean="0"/>
              <a:t>ECOSYSTEMS are fluid but sustainable, what could that mean? Can we draw a picture to represent this statement?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326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Food </a:t>
            </a:r>
            <a:r>
              <a:rPr lang="en-CA" smtClean="0"/>
              <a:t>Webs activity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http://www.mhhe.com/biosci/genbio/virtual_labs/BL_02/BL_02.html</a:t>
            </a:r>
          </a:p>
        </p:txBody>
      </p:sp>
    </p:spTree>
    <p:extLst>
      <p:ext uri="{BB962C8B-B14F-4D97-AF65-F5344CB8AC3E}">
        <p14:creationId xmlns:p14="http://schemas.microsoft.com/office/powerpoint/2010/main" val="91194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H/w 4,5,6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478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Energy and nutrient Flow: </a:t>
            </a:r>
            <a:r>
              <a:rPr lang="en-CA" dirty="0"/>
              <a:t>Where does it all begin</a:t>
            </a:r>
            <a:r>
              <a:rPr lang="en-CA" dirty="0" smtClean="0"/>
              <a:t>? Where does it all go?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1" indent="-273050">
              <a:buClr>
                <a:srgbClr val="A28E6A"/>
              </a:buClr>
              <a:buSzPct val="95000"/>
              <a:buFont typeface="Wingdings 3" charset="2"/>
              <a:buChar char=""/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Nutrients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 atoms and molecules that organisms obtain from their living or nonliving environment and that are required for survival </a:t>
            </a:r>
          </a:p>
          <a:p>
            <a:pPr lvl="1">
              <a:buFont typeface="Wingdings 3" charset="2"/>
              <a:buChar char="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constantly cycle and recycle within and among ecosystems </a:t>
            </a:r>
          </a:p>
          <a:p>
            <a:pPr lvl="1">
              <a:buFont typeface="Wingdings 3" charset="2"/>
              <a:buChar char="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 in form 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distribution</a:t>
            </a:r>
          </a:p>
          <a:p>
            <a:pPr marL="457200" lvl="1" indent="0"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 3" charset="2"/>
              <a:buChar char=""/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Energy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moves in a one-way flow through communities within ecosystems </a:t>
            </a:r>
          </a:p>
          <a:p>
            <a:pPr lvl="1">
              <a:buFont typeface="Wingdings 3" charset="2"/>
              <a:buChar char="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continuously replenished </a:t>
            </a:r>
          </a:p>
          <a:p>
            <a:pPr lvl="1">
              <a:buFont typeface="Wingdings 3" charset="2"/>
              <a:buChar char="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used and transformed in the chemical reactions that power life </a:t>
            </a:r>
          </a:p>
          <a:p>
            <a:pPr lvl="1">
              <a:buFont typeface="Wingdings 3" charset="2"/>
              <a:buChar char="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ultimately converted to heat that radiates back into space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301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4" name="Picture 2" descr="http://userscontent2.emaze.com/images/1ce231d1-a1c5-4ed8-a7fd-78ffc8ebfe50/99e5b4e7-bcf8-42da-8931-8a564761674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57630"/>
            <a:ext cx="7890118" cy="609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28318" y="1883193"/>
            <a:ext cx="320228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Where does it all begin?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89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699</Words>
  <Application>Microsoft Office PowerPoint</Application>
  <PresentationFormat>Widescreen</PresentationFormat>
  <Paragraphs>115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Wingdings 3</vt:lpstr>
      <vt:lpstr>Office Theme</vt:lpstr>
      <vt:lpstr>I'm gonna sap the life out of you</vt:lpstr>
      <vt:lpstr>Species</vt:lpstr>
      <vt:lpstr>Populations can become reproductively isolated</vt:lpstr>
      <vt:lpstr>Populations can become reproductively isolated</vt:lpstr>
      <vt:lpstr>Nutrient cycling: carbon, nitrogen etc</vt:lpstr>
      <vt:lpstr>Food Webs activity</vt:lpstr>
      <vt:lpstr>H/w 4,5,6</vt:lpstr>
      <vt:lpstr>Energy and nutrient Flow: Where does it all begin? Where does it all go?</vt:lpstr>
      <vt:lpstr>PowerPoint Presentation</vt:lpstr>
      <vt:lpstr>4.2 Energy Flow</vt:lpstr>
      <vt:lpstr>Roll of photosynthesis</vt:lpstr>
      <vt:lpstr>Roll of photosynthesis</vt:lpstr>
      <vt:lpstr>PowerPoint Presentation</vt:lpstr>
      <vt:lpstr>Food Chain: sequence showing feeding and energy relationships between species </vt:lpstr>
      <vt:lpstr>Cell respiration and Heat: </vt:lpstr>
      <vt:lpstr>Bye bye HEAT</vt:lpstr>
      <vt:lpstr>Heat energy isn’t passed to the next trophic level but chemical energy is, how much???</vt:lpstr>
      <vt:lpstr>Heat energy isn’t passed to the next trophic level but chemical energy is, how much?</vt:lpstr>
      <vt:lpstr>Heat energy isn’t passed to the next trophic level but chemical energy is, how much???</vt:lpstr>
      <vt:lpstr>Energy flow, loss and pyramid</vt:lpstr>
      <vt:lpstr>Why are some shorter than others?</vt:lpstr>
      <vt:lpstr>Why are some shorter than others?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21</cp:revision>
  <dcterms:created xsi:type="dcterms:W3CDTF">2016-09-01T02:59:06Z</dcterms:created>
  <dcterms:modified xsi:type="dcterms:W3CDTF">2016-09-06T21:15:04Z</dcterms:modified>
</cp:coreProperties>
</file>